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 id="260" r:id="rId5"/>
    <p:sldId id="259" r:id="rId6"/>
    <p:sldId id="261"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3" d="100"/>
          <a:sy n="63" d="100"/>
        </p:scale>
        <p:origin x="76"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8713590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48A87A34-81AB-432B-8DAE-1953F412C126}" type="datetimeFigureOut">
              <a:rPr lang="en-US" smtClean="0"/>
              <a:pPr/>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‹nr.›</a:t>
            </a:fld>
            <a:endParaRPr lang="en-US" dirty="0"/>
          </a:p>
        </p:txBody>
      </p:sp>
    </p:spTree>
    <p:extLst>
      <p:ext uri="{BB962C8B-B14F-4D97-AF65-F5344CB8AC3E}">
        <p14:creationId xmlns:p14="http://schemas.microsoft.com/office/powerpoint/2010/main" val="1366777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48A87A34-81AB-432B-8DAE-1953F412C126}" type="datetimeFigureOut">
              <a:rPr lang="en-US" smtClean="0"/>
              <a:pPr/>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04355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48A87A34-81AB-432B-8DAE-1953F412C126}" type="datetimeFigureOut">
              <a:rPr lang="en-US" smtClean="0"/>
              <a:pPr/>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‹nr.›</a:t>
            </a:fld>
            <a:endParaRPr lang="en-US" dirty="0"/>
          </a:p>
        </p:txBody>
      </p:sp>
    </p:spTree>
    <p:extLst>
      <p:ext uri="{BB962C8B-B14F-4D97-AF65-F5344CB8AC3E}">
        <p14:creationId xmlns:p14="http://schemas.microsoft.com/office/powerpoint/2010/main" val="9768260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48A87A34-81AB-432B-8DAE-1953F412C126}" type="datetimeFigureOut">
              <a:rPr lang="en-US" smtClean="0"/>
              <a:pPr/>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590429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a:t>Klik om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a:t>Klikken om de tekststijl van het model te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48A87A34-81AB-432B-8DAE-1953F412C126}" type="datetimeFigureOut">
              <a:rPr lang="en-US" smtClean="0"/>
              <a:pPr/>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‹nr.›</a:t>
            </a:fld>
            <a:endParaRPr lang="en-US" dirty="0"/>
          </a:p>
        </p:txBody>
      </p:sp>
    </p:spTree>
    <p:extLst>
      <p:ext uri="{BB962C8B-B14F-4D97-AF65-F5344CB8AC3E}">
        <p14:creationId xmlns:p14="http://schemas.microsoft.com/office/powerpoint/2010/main" val="13300653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935449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a:t>Klik om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597612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3657081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a:t>Klik om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48A87A34-81AB-432B-8DAE-1953F412C126}" type="datetimeFigureOut">
              <a:rPr lang="en-US" smtClean="0"/>
              <a:t>3/1/2021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380111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3307361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a:t>Klik om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3/1/2021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975948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3/1/2021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992731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3/1/2021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769529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a:t>Klik om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A87A34-81AB-432B-8DAE-1953F412C126}" type="datetimeFigureOut">
              <a:rPr lang="en-US" smtClean="0"/>
              <a:t>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29628912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a:t>Klik om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8A87A34-81AB-432B-8DAE-1953F412C126}" type="datetimeFigureOut">
              <a:rPr lang="en-US" smtClean="0"/>
              <a:t>3/1/2021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564243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a:t>Klik om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3/1/2021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‹nr.›</a:t>
            </a:fld>
            <a:endParaRPr lang="en-US" dirty="0"/>
          </a:p>
        </p:txBody>
      </p:sp>
    </p:spTree>
    <p:extLst>
      <p:ext uri="{BB962C8B-B14F-4D97-AF65-F5344CB8AC3E}">
        <p14:creationId xmlns:p14="http://schemas.microsoft.com/office/powerpoint/2010/main" val="4246171002"/>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youtube.com/watch?v=GBprF0dKSaM" TargetMode="External"/><Relationship Id="rId2" Type="http://schemas.openxmlformats.org/officeDocument/2006/relationships/hyperlink" Target="https://www.leraar24.nl/69940/slechtziende-en-blinde-kinderen/" TargetMode="External"/><Relationship Id="rId1" Type="http://schemas.openxmlformats.org/officeDocument/2006/relationships/slideLayout" Target="../slideLayouts/slideLayout2.xml"/><Relationship Id="rId4" Type="http://schemas.openxmlformats.org/officeDocument/2006/relationships/hyperlink" Target="https://www.facebook.com/Irishond/videos/concert-voor-kinderen-met-zowel-een-auditieve-als-visuele-beperking/1148305688688259/" TargetMode="Externa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711200" y="2404534"/>
            <a:ext cx="8562803" cy="1646302"/>
          </a:xfrm>
        </p:spPr>
        <p:txBody>
          <a:bodyPr/>
          <a:lstStyle/>
          <a:p>
            <a:r>
              <a:rPr lang="nl-NL" dirty="0"/>
              <a:t>Ontwikkelingspsychologie</a:t>
            </a:r>
          </a:p>
        </p:txBody>
      </p:sp>
      <p:sp>
        <p:nvSpPr>
          <p:cNvPr id="3" name="Ondertitel 2"/>
          <p:cNvSpPr>
            <a:spLocks noGrp="1"/>
          </p:cNvSpPr>
          <p:nvPr>
            <p:ph type="subTitle" idx="1"/>
          </p:nvPr>
        </p:nvSpPr>
        <p:spPr/>
        <p:txBody>
          <a:bodyPr/>
          <a:lstStyle/>
          <a:p>
            <a:r>
              <a:rPr lang="nl-NL" dirty="0" err="1"/>
              <a:t>Zintuiglijkebeperkingen</a:t>
            </a:r>
            <a:r>
              <a:rPr lang="nl-NL" dirty="0"/>
              <a:t> </a:t>
            </a:r>
          </a:p>
          <a:p>
            <a:r>
              <a:rPr lang="nl-NL" dirty="0" err="1"/>
              <a:t>Blz</a:t>
            </a:r>
            <a:r>
              <a:rPr lang="nl-NL"/>
              <a:t> 87 - 101</a:t>
            </a:r>
            <a:endParaRPr lang="nl-NL" dirty="0"/>
          </a:p>
        </p:txBody>
      </p:sp>
    </p:spTree>
    <p:extLst>
      <p:ext uri="{BB962C8B-B14F-4D97-AF65-F5344CB8AC3E}">
        <p14:creationId xmlns:p14="http://schemas.microsoft.com/office/powerpoint/2010/main" val="3029932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 name="Straight Connector 12">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5" name="Straight Connector 14">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Isosceles Triangle 20">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Isosceles Triangle 24">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el 1"/>
          <p:cNvSpPr>
            <a:spLocks noGrp="1"/>
          </p:cNvSpPr>
          <p:nvPr>
            <p:ph type="title"/>
          </p:nvPr>
        </p:nvSpPr>
        <p:spPr>
          <a:xfrm>
            <a:off x="677334" y="609600"/>
            <a:ext cx="3843375" cy="5175624"/>
          </a:xfrm>
        </p:spPr>
        <p:txBody>
          <a:bodyPr vert="horz" lIns="91440" tIns="45720" rIns="91440" bIns="45720" rtlCol="0" anchor="ctr">
            <a:normAutofit/>
          </a:bodyPr>
          <a:lstStyle/>
          <a:p>
            <a:r>
              <a:rPr lang="en-US">
                <a:solidFill>
                  <a:schemeClr val="tx1">
                    <a:lumMod val="85000"/>
                    <a:lumOff val="15000"/>
                  </a:schemeClr>
                </a:solidFill>
              </a:rPr>
              <a:t>logboek</a:t>
            </a:r>
          </a:p>
        </p:txBody>
      </p:sp>
      <p:sp>
        <p:nvSpPr>
          <p:cNvPr id="27" name="Freeform: Shape 26">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Rechthoek 3"/>
          <p:cNvSpPr/>
          <p:nvPr/>
        </p:nvSpPr>
        <p:spPr>
          <a:xfrm>
            <a:off x="6116084" y="609601"/>
            <a:ext cx="5511296" cy="5175624"/>
          </a:xfrm>
          <a:prstGeom prst="rect">
            <a:avLst/>
          </a:prstGeom>
        </p:spPr>
        <p:txBody>
          <a:bodyPr vert="horz" lIns="91440" tIns="45720" rIns="91440" bIns="45720" rtlCol="0" anchor="ctr">
            <a:normAutofit/>
          </a:bodyPr>
          <a:lstStyle/>
          <a:p>
            <a:pPr>
              <a:spcBef>
                <a:spcPts val="1000"/>
              </a:spcBef>
              <a:buClr>
                <a:schemeClr val="accent1"/>
              </a:buClr>
              <a:buSzPct val="80000"/>
              <a:buFont typeface="Wingdings 3" charset="2"/>
              <a:buChar char=""/>
            </a:pPr>
            <a:r>
              <a:rPr lang="en-US">
                <a:solidFill>
                  <a:srgbClr val="FFFFFF"/>
                </a:solidFill>
              </a:rPr>
              <a:t>Omschrijf in je logboek</a:t>
            </a:r>
          </a:p>
          <a:p>
            <a:pPr lvl="1">
              <a:spcBef>
                <a:spcPts val="1000"/>
              </a:spcBef>
              <a:buClr>
                <a:schemeClr val="accent1"/>
              </a:buClr>
              <a:buSzPct val="80000"/>
              <a:buFont typeface="Wingdings 3" charset="2"/>
              <a:buChar char=""/>
            </a:pPr>
            <a:r>
              <a:rPr lang="en-US">
                <a:solidFill>
                  <a:srgbClr val="FFFFFF"/>
                </a:solidFill>
              </a:rPr>
              <a:t>Wat is een zintuiglijke beperking, </a:t>
            </a:r>
          </a:p>
          <a:p>
            <a:pPr lvl="1">
              <a:spcBef>
                <a:spcPts val="1000"/>
              </a:spcBef>
              <a:buClr>
                <a:schemeClr val="accent1"/>
              </a:buClr>
              <a:buSzPct val="80000"/>
              <a:buFont typeface="Wingdings 3" charset="2"/>
              <a:buChar char=""/>
            </a:pPr>
            <a:r>
              <a:rPr lang="en-US">
                <a:solidFill>
                  <a:srgbClr val="FFFFFF"/>
                </a:solidFill>
              </a:rPr>
              <a:t>Wat zijn de oorzaken,</a:t>
            </a:r>
          </a:p>
          <a:p>
            <a:pPr lvl="1">
              <a:spcBef>
                <a:spcPts val="1000"/>
              </a:spcBef>
              <a:buClr>
                <a:schemeClr val="accent1"/>
              </a:buClr>
              <a:buSzPct val="80000"/>
              <a:buFont typeface="Wingdings 3" charset="2"/>
              <a:buChar char=""/>
            </a:pPr>
            <a:r>
              <a:rPr lang="en-US">
                <a:solidFill>
                  <a:srgbClr val="FFFFFF"/>
                </a:solidFill>
              </a:rPr>
              <a:t>Welke verschillende vormen zijn er,</a:t>
            </a:r>
          </a:p>
          <a:p>
            <a:pPr lvl="1">
              <a:spcBef>
                <a:spcPts val="1000"/>
              </a:spcBef>
              <a:buClr>
                <a:schemeClr val="accent1"/>
              </a:buClr>
              <a:buSzPct val="80000"/>
              <a:buFont typeface="Wingdings 3" charset="2"/>
              <a:buChar char=""/>
            </a:pPr>
            <a:r>
              <a:rPr lang="en-US">
                <a:solidFill>
                  <a:srgbClr val="FFFFFF"/>
                </a:solidFill>
              </a:rPr>
              <a:t>Hoe zien deze er uit in de praktijk (kenmerken, wat valt op etc),</a:t>
            </a:r>
          </a:p>
          <a:p>
            <a:pPr lvl="1">
              <a:spcBef>
                <a:spcPts val="1000"/>
              </a:spcBef>
              <a:buClr>
                <a:schemeClr val="accent1"/>
              </a:buClr>
              <a:buSzPct val="80000"/>
              <a:buFont typeface="Wingdings 3" charset="2"/>
              <a:buChar char=""/>
            </a:pPr>
            <a:r>
              <a:rPr lang="en-US">
                <a:solidFill>
                  <a:srgbClr val="FFFFFF"/>
                </a:solidFill>
              </a:rPr>
              <a:t>Waar moet je in de begeleiding rekening mee houden /  extra aandacht aan besteden</a:t>
            </a:r>
          </a:p>
        </p:txBody>
      </p:sp>
    </p:spTree>
    <p:extLst>
      <p:ext uri="{BB962C8B-B14F-4D97-AF65-F5344CB8AC3E}">
        <p14:creationId xmlns:p14="http://schemas.microsoft.com/office/powerpoint/2010/main" val="2923877890"/>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F4444CE-BC8D-4D61-B303-4C05614E62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2423CA5-E2E1-4789-B759-9906C1C940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
            <a:ext cx="4660126"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3" name="Isosceles Triangle 12">
            <a:extLst>
              <a:ext uri="{FF2B5EF4-FFF2-40B4-BE49-F238E27FC236}">
                <a16:creationId xmlns:a16="http://schemas.microsoft.com/office/drawing/2014/main" id="{73772B81-181F-48B7-8826-4D9686D15D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4660127" y="-3"/>
            <a:ext cx="1056745" cy="6858001"/>
          </a:xfrm>
          <a:prstGeom prst="triangle">
            <a:avLst>
              <a:gd name="adj" fmla="val 100000"/>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el 1"/>
          <p:cNvSpPr>
            <a:spLocks noGrp="1"/>
          </p:cNvSpPr>
          <p:nvPr>
            <p:ph type="title"/>
          </p:nvPr>
        </p:nvSpPr>
        <p:spPr>
          <a:xfrm>
            <a:off x="673754" y="643467"/>
            <a:ext cx="4203045" cy="1375608"/>
          </a:xfrm>
        </p:spPr>
        <p:txBody>
          <a:bodyPr anchor="ctr">
            <a:normAutofit/>
          </a:bodyPr>
          <a:lstStyle/>
          <a:p>
            <a:r>
              <a:rPr lang="nl-NL">
                <a:solidFill>
                  <a:schemeClr val="bg1"/>
                </a:solidFill>
              </a:rPr>
              <a:t>Zintuiglijke beperkingen</a:t>
            </a:r>
          </a:p>
        </p:txBody>
      </p:sp>
      <p:sp>
        <p:nvSpPr>
          <p:cNvPr id="3" name="Tijdelijke aanduiding voor inhoud 2"/>
          <p:cNvSpPr>
            <a:spLocks noGrp="1"/>
          </p:cNvSpPr>
          <p:nvPr>
            <p:ph idx="1"/>
          </p:nvPr>
        </p:nvSpPr>
        <p:spPr>
          <a:xfrm>
            <a:off x="673754" y="2160590"/>
            <a:ext cx="3973943" cy="3440110"/>
          </a:xfrm>
        </p:spPr>
        <p:txBody>
          <a:bodyPr>
            <a:normAutofit/>
          </a:bodyPr>
          <a:lstStyle/>
          <a:p>
            <a:pPr marL="0" indent="0">
              <a:buNone/>
            </a:pPr>
            <a:r>
              <a:rPr lang="nl-NL">
                <a:solidFill>
                  <a:schemeClr val="bg1"/>
                </a:solidFill>
              </a:rPr>
              <a:t>Een beperking aan 1 van je zintuigen..</a:t>
            </a:r>
          </a:p>
          <a:p>
            <a:pPr lvl="1"/>
            <a:r>
              <a:rPr lang="nl-NL">
                <a:solidFill>
                  <a:schemeClr val="bg1"/>
                </a:solidFill>
              </a:rPr>
              <a:t>Auditief beperkt: Doof, slechthorend (vaak zijn er nog gehoorresten, volledig doofheid komt maar heel weinig voor)</a:t>
            </a:r>
          </a:p>
          <a:p>
            <a:pPr lvl="1"/>
            <a:r>
              <a:rPr lang="nl-NL">
                <a:solidFill>
                  <a:schemeClr val="bg1"/>
                </a:solidFill>
              </a:rPr>
              <a:t>Visueel beperkt: blind, slechtziend (troebelzicht, kokervisie)</a:t>
            </a:r>
          </a:p>
        </p:txBody>
      </p:sp>
      <p:pic>
        <p:nvPicPr>
          <p:cNvPr id="4" name="Afbeelding 3">
            <a:extLst>
              <a:ext uri="{FF2B5EF4-FFF2-40B4-BE49-F238E27FC236}">
                <a16:creationId xmlns:a16="http://schemas.microsoft.com/office/drawing/2014/main" id="{DCC5B4F7-327E-4F38-9A78-A5D349B7C8AF}"/>
              </a:ext>
            </a:extLst>
          </p:cNvPr>
          <p:cNvPicPr>
            <a:picLocks noChangeAspect="1"/>
          </p:cNvPicPr>
          <p:nvPr/>
        </p:nvPicPr>
        <p:blipFill>
          <a:blip r:embed="rId2"/>
          <a:stretch>
            <a:fillRect/>
          </a:stretch>
        </p:blipFill>
        <p:spPr>
          <a:xfrm>
            <a:off x="6217616" y="972608"/>
            <a:ext cx="4900269" cy="4900269"/>
          </a:xfrm>
          <a:prstGeom prst="rect">
            <a:avLst/>
          </a:prstGeom>
        </p:spPr>
      </p:pic>
      <p:sp>
        <p:nvSpPr>
          <p:cNvPr id="15" name="Isosceles Triangle 14">
            <a:extLst>
              <a:ext uri="{FF2B5EF4-FFF2-40B4-BE49-F238E27FC236}">
                <a16:creationId xmlns:a16="http://schemas.microsoft.com/office/drawing/2014/main" id="{B2205F6E-03C6-4E92-877C-E2482F6599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55696"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Tree>
    <p:extLst>
      <p:ext uri="{BB962C8B-B14F-4D97-AF65-F5344CB8AC3E}">
        <p14:creationId xmlns:p14="http://schemas.microsoft.com/office/powerpoint/2010/main" val="1303258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b="1" dirty="0"/>
              <a:t>Oorzaken</a:t>
            </a:r>
          </a:p>
        </p:txBody>
      </p:sp>
      <p:sp>
        <p:nvSpPr>
          <p:cNvPr id="3" name="Tijdelijke aanduiding voor inhoud 2"/>
          <p:cNvSpPr>
            <a:spLocks noGrp="1"/>
          </p:cNvSpPr>
          <p:nvPr>
            <p:ph type="body" idx="1"/>
          </p:nvPr>
        </p:nvSpPr>
        <p:spPr>
          <a:xfrm>
            <a:off x="677334" y="937647"/>
            <a:ext cx="4649783" cy="823912"/>
          </a:xfrm>
        </p:spPr>
        <p:txBody>
          <a:bodyPr>
            <a:normAutofit/>
          </a:bodyPr>
          <a:lstStyle/>
          <a:p>
            <a:r>
              <a:rPr lang="nl-NL" b="1" dirty="0"/>
              <a:t>Aangeboren</a:t>
            </a:r>
            <a:r>
              <a:rPr lang="nl-NL" dirty="0"/>
              <a:t> </a:t>
            </a:r>
          </a:p>
        </p:txBody>
      </p:sp>
      <p:sp>
        <p:nvSpPr>
          <p:cNvPr id="4" name="Tijdelijke aanduiding voor inhoud 3"/>
          <p:cNvSpPr>
            <a:spLocks noGrp="1"/>
          </p:cNvSpPr>
          <p:nvPr>
            <p:ph sz="half" idx="2"/>
          </p:nvPr>
        </p:nvSpPr>
        <p:spPr>
          <a:xfrm>
            <a:off x="241298" y="2089606"/>
            <a:ext cx="4878391" cy="4094165"/>
          </a:xfrm>
        </p:spPr>
        <p:txBody>
          <a:bodyPr>
            <a:normAutofit fontScale="92500" lnSpcReduction="20000"/>
          </a:bodyPr>
          <a:lstStyle/>
          <a:p>
            <a:pPr lvl="1"/>
            <a:r>
              <a:rPr lang="nl-NL" sz="2600" dirty="0"/>
              <a:t>Erfelijke aanleg/ziekte</a:t>
            </a:r>
          </a:p>
          <a:p>
            <a:pPr lvl="1"/>
            <a:r>
              <a:rPr lang="nl-NL" sz="2600" dirty="0"/>
              <a:t>Infectieziekte van de moeder tijdens zwangerschap (rodehond, mazelen, bof)</a:t>
            </a:r>
          </a:p>
          <a:p>
            <a:pPr lvl="1"/>
            <a:r>
              <a:rPr lang="nl-NL" sz="2600" dirty="0"/>
              <a:t>Gebruik van geneesmiddelen tijdens de zwangerschap</a:t>
            </a:r>
          </a:p>
          <a:p>
            <a:pPr lvl="1"/>
            <a:r>
              <a:rPr lang="nl-NL" sz="2600" dirty="0"/>
              <a:t>Hersenletsel door zuurstof gebrek tijdens de geboorte</a:t>
            </a:r>
          </a:p>
          <a:p>
            <a:pPr lvl="1"/>
            <a:r>
              <a:rPr lang="nl-NL" sz="2600" dirty="0"/>
              <a:t>Vroeggeboorte (ontwikkeling is niet afgerond)</a:t>
            </a:r>
          </a:p>
          <a:p>
            <a:endParaRPr lang="nl-NL" dirty="0"/>
          </a:p>
        </p:txBody>
      </p:sp>
      <p:sp>
        <p:nvSpPr>
          <p:cNvPr id="5" name="Tijdelijke aanduiding voor tekst 4"/>
          <p:cNvSpPr>
            <a:spLocks noGrp="1"/>
          </p:cNvSpPr>
          <p:nvPr>
            <p:ph type="body" sz="quarter" idx="3"/>
          </p:nvPr>
        </p:nvSpPr>
        <p:spPr>
          <a:xfrm>
            <a:off x="6324608" y="1349603"/>
            <a:ext cx="4646602" cy="823912"/>
          </a:xfrm>
        </p:spPr>
        <p:txBody>
          <a:bodyPr/>
          <a:lstStyle/>
          <a:p>
            <a:r>
              <a:rPr lang="nl-NL" b="1" dirty="0"/>
              <a:t>Niet aangeboren</a:t>
            </a:r>
          </a:p>
          <a:p>
            <a:endParaRPr lang="nl-NL" dirty="0"/>
          </a:p>
        </p:txBody>
      </p:sp>
      <p:sp>
        <p:nvSpPr>
          <p:cNvPr id="6" name="Tijdelijke aanduiding voor inhoud 5"/>
          <p:cNvSpPr>
            <a:spLocks noGrp="1"/>
          </p:cNvSpPr>
          <p:nvPr>
            <p:ph sz="quarter" idx="4"/>
          </p:nvPr>
        </p:nvSpPr>
        <p:spPr>
          <a:xfrm>
            <a:off x="6096000" y="1930400"/>
            <a:ext cx="4875210" cy="3374569"/>
          </a:xfrm>
        </p:spPr>
        <p:txBody>
          <a:bodyPr>
            <a:noAutofit/>
          </a:bodyPr>
          <a:lstStyle/>
          <a:p>
            <a:r>
              <a:rPr lang="nl-NL" sz="2400" dirty="0"/>
              <a:t>Infectieziekte, zoals hersenvliesontsteking, </a:t>
            </a:r>
            <a:r>
              <a:rPr lang="nl-NL" sz="2400" dirty="0" err="1"/>
              <a:t>middenoorontstking</a:t>
            </a:r>
            <a:r>
              <a:rPr lang="nl-NL" sz="2400" dirty="0"/>
              <a:t> of virusinfectie</a:t>
            </a:r>
          </a:p>
          <a:p>
            <a:r>
              <a:rPr lang="nl-NL" sz="2400" dirty="0"/>
              <a:t>Omgevingsfactoren: vuurwerk, lawaaidoofheid</a:t>
            </a:r>
          </a:p>
          <a:p>
            <a:r>
              <a:rPr lang="nl-NL" sz="2400" dirty="0"/>
              <a:t>Vergiftiging (vooral als gevolg van geneesmiddelen)</a:t>
            </a:r>
          </a:p>
        </p:txBody>
      </p:sp>
    </p:spTree>
    <p:extLst>
      <p:ext uri="{BB962C8B-B14F-4D97-AF65-F5344CB8AC3E}">
        <p14:creationId xmlns:p14="http://schemas.microsoft.com/office/powerpoint/2010/main" val="2001866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a:t>Gevolgen aangeboren beperking</a:t>
            </a:r>
          </a:p>
        </p:txBody>
      </p:sp>
      <p:sp>
        <p:nvSpPr>
          <p:cNvPr id="5" name="Tijdelijke aanduiding voor tekst 4"/>
          <p:cNvSpPr>
            <a:spLocks noGrp="1"/>
          </p:cNvSpPr>
          <p:nvPr>
            <p:ph type="body" idx="1"/>
          </p:nvPr>
        </p:nvSpPr>
        <p:spPr/>
        <p:txBody>
          <a:bodyPr/>
          <a:lstStyle/>
          <a:p>
            <a:r>
              <a:rPr lang="nl-NL" dirty="0"/>
              <a:t>Auditieve beperking</a:t>
            </a:r>
          </a:p>
        </p:txBody>
      </p:sp>
      <p:sp>
        <p:nvSpPr>
          <p:cNvPr id="6" name="Tijdelijke aanduiding voor inhoud 5"/>
          <p:cNvSpPr>
            <a:spLocks noGrp="1"/>
          </p:cNvSpPr>
          <p:nvPr>
            <p:ph sz="half" idx="2"/>
          </p:nvPr>
        </p:nvSpPr>
        <p:spPr/>
        <p:txBody>
          <a:bodyPr>
            <a:normAutofit/>
          </a:bodyPr>
          <a:lstStyle/>
          <a:p>
            <a:pPr marL="0" indent="0">
              <a:buNone/>
            </a:pPr>
            <a:r>
              <a:rPr lang="nl-NL" dirty="0"/>
              <a:t>communicatie met anderen verloopt vaak moeizaam, het kind heeft moeite met duidelijk maken wat zijn wensen en behoeften zijn en wat hij wil. Dit heeft vooral op de sociaal-emotionele ontwikkeling heel veel invloed</a:t>
            </a:r>
          </a:p>
          <a:p>
            <a:endParaRPr lang="nl-NL" dirty="0"/>
          </a:p>
        </p:txBody>
      </p:sp>
      <p:sp>
        <p:nvSpPr>
          <p:cNvPr id="7" name="Tijdelijke aanduiding voor tekst 6"/>
          <p:cNvSpPr>
            <a:spLocks noGrp="1"/>
          </p:cNvSpPr>
          <p:nvPr>
            <p:ph type="body" sz="quarter" idx="3"/>
          </p:nvPr>
        </p:nvSpPr>
        <p:spPr/>
        <p:txBody>
          <a:bodyPr/>
          <a:lstStyle/>
          <a:p>
            <a:r>
              <a:rPr lang="nl-NL" dirty="0"/>
              <a:t>Visuele beperking</a:t>
            </a:r>
          </a:p>
        </p:txBody>
      </p:sp>
      <p:sp>
        <p:nvSpPr>
          <p:cNvPr id="8" name="Tijdelijke aanduiding voor inhoud 7"/>
          <p:cNvSpPr>
            <a:spLocks noGrp="1"/>
          </p:cNvSpPr>
          <p:nvPr>
            <p:ph sz="quarter" idx="4"/>
          </p:nvPr>
        </p:nvSpPr>
        <p:spPr/>
        <p:txBody>
          <a:bodyPr>
            <a:normAutofit/>
          </a:bodyPr>
          <a:lstStyle/>
          <a:p>
            <a:r>
              <a:rPr lang="nl-NL" dirty="0"/>
              <a:t>Het kind beweegt zich vaak erg voorzichtig, het wordt niet uitgedaagd om zich te bewegen (het kruipt bijv. niet achter een wegrollende bal aan..). Zelfredzaamheidsvaardigheden is lastiger, niet kunnen imiteren maakt alles veel moeilijker.</a:t>
            </a:r>
          </a:p>
        </p:txBody>
      </p:sp>
    </p:spTree>
    <p:extLst>
      <p:ext uri="{BB962C8B-B14F-4D97-AF65-F5344CB8AC3E}">
        <p14:creationId xmlns:p14="http://schemas.microsoft.com/office/powerpoint/2010/main" val="42454399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Begeleiding</a:t>
            </a:r>
            <a:br>
              <a:rPr lang="nl-NL" dirty="0"/>
            </a:br>
            <a:r>
              <a:rPr lang="nl-NL" dirty="0"/>
              <a:t>Instanties: </a:t>
            </a:r>
            <a:r>
              <a:rPr lang="nl-NL" dirty="0" err="1"/>
              <a:t>Kentalis</a:t>
            </a:r>
            <a:r>
              <a:rPr lang="nl-NL" dirty="0"/>
              <a:t> (auditief), Visio (visueel)</a:t>
            </a:r>
          </a:p>
        </p:txBody>
      </p:sp>
      <p:sp>
        <p:nvSpPr>
          <p:cNvPr id="3" name="Tijdelijke aanduiding voor inhoud 2"/>
          <p:cNvSpPr>
            <a:spLocks noGrp="1"/>
          </p:cNvSpPr>
          <p:nvPr>
            <p:ph idx="1"/>
          </p:nvPr>
        </p:nvSpPr>
        <p:spPr/>
        <p:txBody>
          <a:bodyPr/>
          <a:lstStyle/>
          <a:p>
            <a:r>
              <a:rPr lang="nl-NL" dirty="0"/>
              <a:t>Speciale school</a:t>
            </a:r>
          </a:p>
          <a:p>
            <a:r>
              <a:rPr lang="nl-NL" dirty="0"/>
              <a:t>Acceptatie van beperking en hulpmiddelen (auditief en visueel)</a:t>
            </a:r>
          </a:p>
          <a:p>
            <a:r>
              <a:rPr lang="nl-NL" dirty="0"/>
              <a:t>Aandacht voor communicatie (auditief en visueel)</a:t>
            </a:r>
          </a:p>
          <a:p>
            <a:r>
              <a:rPr lang="nl-NL" dirty="0"/>
              <a:t>Aandacht voor zelfredzaamheid (visueel)</a:t>
            </a:r>
          </a:p>
          <a:p>
            <a:r>
              <a:rPr lang="nl-NL" dirty="0"/>
              <a:t>Aandacht voor lichamelijk en verbaal contact (visueel)</a:t>
            </a:r>
          </a:p>
        </p:txBody>
      </p:sp>
    </p:spTree>
    <p:extLst>
      <p:ext uri="{BB962C8B-B14F-4D97-AF65-F5344CB8AC3E}">
        <p14:creationId xmlns:p14="http://schemas.microsoft.com/office/powerpoint/2010/main" val="2398560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filmpjes</a:t>
            </a:r>
          </a:p>
        </p:txBody>
      </p:sp>
      <p:sp>
        <p:nvSpPr>
          <p:cNvPr id="3" name="Tijdelijke aanduiding voor inhoud 2"/>
          <p:cNvSpPr>
            <a:spLocks noGrp="1"/>
          </p:cNvSpPr>
          <p:nvPr>
            <p:ph idx="1"/>
          </p:nvPr>
        </p:nvSpPr>
        <p:spPr/>
        <p:txBody>
          <a:bodyPr>
            <a:normAutofit/>
          </a:bodyPr>
          <a:lstStyle/>
          <a:p>
            <a:pPr marL="0" indent="0">
              <a:buNone/>
            </a:pPr>
            <a:r>
              <a:rPr lang="nl-NL" dirty="0"/>
              <a:t>visuele beperking</a:t>
            </a:r>
          </a:p>
          <a:p>
            <a:r>
              <a:rPr lang="nl-NL" dirty="0">
                <a:hlinkClick r:id="rId2"/>
              </a:rPr>
              <a:t>https://www.leraar24.nl/69940/slechtziende-en-blinde-kinderen/</a:t>
            </a:r>
            <a:endParaRPr lang="nl-NL" dirty="0">
              <a:hlinkClick r:id="rId3"/>
            </a:endParaRPr>
          </a:p>
          <a:p>
            <a:endParaRPr lang="nl-NL" dirty="0"/>
          </a:p>
          <a:p>
            <a:pPr marL="0" indent="0">
              <a:buNone/>
            </a:pPr>
            <a:endParaRPr lang="nl-NL" dirty="0"/>
          </a:p>
          <a:p>
            <a:pPr marL="0" indent="0">
              <a:buNone/>
            </a:pPr>
            <a:r>
              <a:rPr lang="nl-NL" dirty="0"/>
              <a:t>Gecombineerde beperking: auditief en visueel!</a:t>
            </a:r>
          </a:p>
          <a:p>
            <a:r>
              <a:rPr lang="nl-NL" dirty="0">
                <a:hlinkClick r:id="rId4"/>
              </a:rPr>
              <a:t>https://www.facebook.com/Irishond/videos/concert-voor-kinderen-met-zowel-een-auditieve-als-visuele-beperking/1148305688688259/</a:t>
            </a:r>
            <a:r>
              <a:rPr lang="nl-NL" dirty="0"/>
              <a:t> </a:t>
            </a:r>
          </a:p>
        </p:txBody>
      </p:sp>
    </p:spTree>
    <p:extLst>
      <p:ext uri="{BB962C8B-B14F-4D97-AF65-F5344CB8AC3E}">
        <p14:creationId xmlns:p14="http://schemas.microsoft.com/office/powerpoint/2010/main" val="3250297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5536734" y="609600"/>
            <a:ext cx="3737268" cy="1320800"/>
          </a:xfrm>
        </p:spPr>
        <p:txBody>
          <a:bodyPr vert="horz" lIns="91440" tIns="45720" rIns="91440" bIns="45720" rtlCol="0" anchor="t">
            <a:normAutofit/>
          </a:bodyPr>
          <a:lstStyle/>
          <a:p>
            <a:r>
              <a:rPr lang="en-US"/>
              <a:t>logboek</a:t>
            </a:r>
          </a:p>
        </p:txBody>
      </p:sp>
      <p:sp>
        <p:nvSpPr>
          <p:cNvPr id="4" name="Rechthoek 3"/>
          <p:cNvSpPr/>
          <p:nvPr/>
        </p:nvSpPr>
        <p:spPr>
          <a:xfrm>
            <a:off x="5209563" y="2160589"/>
            <a:ext cx="4064439" cy="3880773"/>
          </a:xfrm>
          <a:prstGeom prst="rect">
            <a:avLst/>
          </a:prstGeom>
        </p:spPr>
        <p:txBody>
          <a:bodyPr vert="horz" lIns="91440" tIns="45720" rIns="91440" bIns="45720" rtlCol="0">
            <a:normAutofit/>
          </a:bodyPr>
          <a:lstStyle/>
          <a:p>
            <a:pPr marL="0" marR="0" lvl="0" indent="0" fontAlgn="auto">
              <a:lnSpc>
                <a:spcPct val="90000"/>
              </a:lnSpc>
              <a:spcBef>
                <a:spcPts val="1000"/>
              </a:spcBef>
              <a:buClr>
                <a:schemeClr val="accent1"/>
              </a:buClr>
              <a:buSzPct val="80000"/>
              <a:buFont typeface="Wingdings 3" charset="2"/>
              <a:buChar char=""/>
              <a:tabLst/>
              <a:defRPr/>
            </a:pPr>
            <a:r>
              <a:rPr kumimoji="0" lang="en-US" b="0" i="0" u="none" strike="noStrike" cap="none" spc="0" normalizeH="0" baseline="0" noProof="0">
                <a:ln>
                  <a:noFill/>
                </a:ln>
                <a:solidFill>
                  <a:schemeClr val="tx1">
                    <a:lumMod val="75000"/>
                    <a:lumOff val="25000"/>
                  </a:schemeClr>
                </a:solidFill>
                <a:effectLst/>
                <a:uLnTx/>
                <a:uFillTx/>
              </a:rPr>
              <a:t>Omschrijf in je logboek</a:t>
            </a:r>
          </a:p>
          <a:p>
            <a:pPr marL="457200" marR="0" lvl="1" indent="0" fontAlgn="auto">
              <a:lnSpc>
                <a:spcPct val="90000"/>
              </a:lnSpc>
              <a:spcBef>
                <a:spcPts val="1000"/>
              </a:spcBef>
              <a:buClr>
                <a:schemeClr val="accent1"/>
              </a:buClr>
              <a:buSzPct val="80000"/>
              <a:buFont typeface="Wingdings 3" charset="2"/>
              <a:buChar char=""/>
              <a:tabLst/>
              <a:defRPr/>
            </a:pPr>
            <a:r>
              <a:rPr kumimoji="0" lang="en-US" b="0" i="0" u="none" strike="noStrike" cap="none" spc="0" normalizeH="0" baseline="0" noProof="0">
                <a:ln>
                  <a:noFill/>
                </a:ln>
                <a:solidFill>
                  <a:schemeClr val="tx1">
                    <a:lumMod val="75000"/>
                    <a:lumOff val="25000"/>
                  </a:schemeClr>
                </a:solidFill>
                <a:effectLst/>
                <a:uLnTx/>
                <a:uFillTx/>
              </a:rPr>
              <a:t>Wat is een zintuiglijke beperking, </a:t>
            </a:r>
          </a:p>
          <a:p>
            <a:pPr marL="457200" marR="0" lvl="1" indent="0" fontAlgn="auto">
              <a:lnSpc>
                <a:spcPct val="90000"/>
              </a:lnSpc>
              <a:spcBef>
                <a:spcPts val="1000"/>
              </a:spcBef>
              <a:buClr>
                <a:schemeClr val="accent1"/>
              </a:buClr>
              <a:buSzPct val="80000"/>
              <a:buFont typeface="Wingdings 3" charset="2"/>
              <a:buChar char=""/>
              <a:tabLst/>
              <a:defRPr/>
            </a:pPr>
            <a:r>
              <a:rPr kumimoji="0" lang="en-US" b="0" i="0" u="none" strike="noStrike" cap="none" spc="0" normalizeH="0" baseline="0" noProof="0">
                <a:ln>
                  <a:noFill/>
                </a:ln>
                <a:solidFill>
                  <a:schemeClr val="tx1">
                    <a:lumMod val="75000"/>
                    <a:lumOff val="25000"/>
                  </a:schemeClr>
                </a:solidFill>
                <a:effectLst/>
                <a:uLnTx/>
                <a:uFillTx/>
              </a:rPr>
              <a:t>Wat zijn de oorzaken,</a:t>
            </a:r>
          </a:p>
          <a:p>
            <a:pPr marL="457200" marR="0" lvl="1" indent="0" fontAlgn="auto">
              <a:lnSpc>
                <a:spcPct val="90000"/>
              </a:lnSpc>
              <a:spcBef>
                <a:spcPts val="1000"/>
              </a:spcBef>
              <a:buClr>
                <a:schemeClr val="accent1"/>
              </a:buClr>
              <a:buSzPct val="80000"/>
              <a:buFont typeface="Wingdings 3" charset="2"/>
              <a:buChar char=""/>
              <a:tabLst/>
              <a:defRPr/>
            </a:pPr>
            <a:r>
              <a:rPr kumimoji="0" lang="en-US" b="0" i="0" u="none" strike="noStrike" cap="none" spc="0" normalizeH="0" baseline="0" noProof="0">
                <a:ln>
                  <a:noFill/>
                </a:ln>
                <a:solidFill>
                  <a:schemeClr val="tx1">
                    <a:lumMod val="75000"/>
                    <a:lumOff val="25000"/>
                  </a:schemeClr>
                </a:solidFill>
                <a:effectLst/>
                <a:uLnTx/>
                <a:uFillTx/>
              </a:rPr>
              <a:t>Welke verschillende vormen zijn er,</a:t>
            </a:r>
          </a:p>
          <a:p>
            <a:pPr marL="457200" marR="0" lvl="1" indent="0" fontAlgn="auto">
              <a:lnSpc>
                <a:spcPct val="90000"/>
              </a:lnSpc>
              <a:spcBef>
                <a:spcPts val="1000"/>
              </a:spcBef>
              <a:buClr>
                <a:schemeClr val="accent1"/>
              </a:buClr>
              <a:buSzPct val="80000"/>
              <a:buFont typeface="Wingdings 3" charset="2"/>
              <a:buChar char=""/>
              <a:tabLst/>
              <a:defRPr/>
            </a:pPr>
            <a:r>
              <a:rPr kumimoji="0" lang="en-US" b="0" i="0" u="none" strike="noStrike" cap="none" spc="0" normalizeH="0" baseline="0" noProof="0">
                <a:ln>
                  <a:noFill/>
                </a:ln>
                <a:solidFill>
                  <a:schemeClr val="tx1">
                    <a:lumMod val="75000"/>
                    <a:lumOff val="25000"/>
                  </a:schemeClr>
                </a:solidFill>
                <a:effectLst/>
                <a:uLnTx/>
                <a:uFillTx/>
              </a:rPr>
              <a:t>Hoe zien deze er uit in de praktijk (kenmerken, wat valt op etc),</a:t>
            </a:r>
          </a:p>
          <a:p>
            <a:pPr marL="457200" marR="0" lvl="1" indent="0" fontAlgn="auto">
              <a:lnSpc>
                <a:spcPct val="90000"/>
              </a:lnSpc>
              <a:spcBef>
                <a:spcPts val="1000"/>
              </a:spcBef>
              <a:buClr>
                <a:schemeClr val="accent1"/>
              </a:buClr>
              <a:buSzPct val="80000"/>
              <a:buFont typeface="Wingdings 3" charset="2"/>
              <a:buChar char=""/>
              <a:tabLst/>
              <a:defRPr/>
            </a:pPr>
            <a:r>
              <a:rPr kumimoji="0" lang="en-US" b="0" i="0" u="none" strike="noStrike" cap="none" spc="0" normalizeH="0" baseline="0" noProof="0">
                <a:ln>
                  <a:noFill/>
                </a:ln>
                <a:solidFill>
                  <a:schemeClr val="tx1">
                    <a:lumMod val="75000"/>
                    <a:lumOff val="25000"/>
                  </a:schemeClr>
                </a:solidFill>
                <a:effectLst/>
                <a:uLnTx/>
                <a:uFillTx/>
              </a:rPr>
              <a:t>Waar moet je in de begeleiding rekening mee houden /  extra aandacht aan besteden</a:t>
            </a:r>
          </a:p>
        </p:txBody>
      </p:sp>
      <p:pic>
        <p:nvPicPr>
          <p:cNvPr id="12" name="Picture 5" descr="Achtergrond met zwart hout">
            <a:extLst>
              <a:ext uri="{FF2B5EF4-FFF2-40B4-BE49-F238E27FC236}">
                <a16:creationId xmlns:a16="http://schemas.microsoft.com/office/drawing/2014/main" id="{0308A338-83BB-4BA7-A375-3FFDE0010759}"/>
              </a:ext>
            </a:extLst>
          </p:cNvPr>
          <p:cNvPicPr>
            <a:picLocks noChangeAspect="1"/>
          </p:cNvPicPr>
          <p:nvPr/>
        </p:nvPicPr>
        <p:blipFill rotWithShape="1">
          <a:blip r:embed="rId2"/>
          <a:srcRect l="22313" r="25177" b="-2"/>
          <a:stretch/>
        </p:blipFill>
        <p:spPr>
          <a:xfrm>
            <a:off x="20" y="-1"/>
            <a:ext cx="5394940" cy="6858001"/>
          </a:xfrm>
          <a:custGeom>
            <a:avLst/>
            <a:gdLst/>
            <a:ahLst/>
            <a:cxnLst/>
            <a:rect l="l" t="t" r="r" b="b"/>
            <a:pathLst>
              <a:path w="5394960" h="6858000">
                <a:moveTo>
                  <a:pt x="842596" y="0"/>
                </a:moveTo>
                <a:lnTo>
                  <a:pt x="5394960" y="0"/>
                </a:lnTo>
                <a:lnTo>
                  <a:pt x="5394960" y="21851"/>
                </a:lnTo>
                <a:lnTo>
                  <a:pt x="4365943" y="6858000"/>
                </a:lnTo>
                <a:lnTo>
                  <a:pt x="0" y="6858000"/>
                </a:lnTo>
                <a:lnTo>
                  <a:pt x="0" y="5666154"/>
                </a:lnTo>
                <a:close/>
              </a:path>
            </a:pathLst>
          </a:custGeom>
        </p:spPr>
      </p:pic>
      <p:sp>
        <p:nvSpPr>
          <p:cNvPr id="13" name="Isosceles Triangle 9">
            <a:extLst>
              <a:ext uri="{FF2B5EF4-FFF2-40B4-BE49-F238E27FC236}">
                <a16:creationId xmlns:a16="http://schemas.microsoft.com/office/drawing/2014/main" id="{3BCB5F6A-9EB0-40B0-9D13-3023E9A20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824217213"/>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0</TotalTime>
  <Words>381</Words>
  <Application>Microsoft Office PowerPoint</Application>
  <PresentationFormat>Breedbeeld</PresentationFormat>
  <Paragraphs>50</Paragraphs>
  <Slides>8</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8</vt:i4>
      </vt:variant>
    </vt:vector>
  </HeadingPairs>
  <TitlesOfParts>
    <vt:vector size="12" baseType="lpstr">
      <vt:lpstr>Arial</vt:lpstr>
      <vt:lpstr>Trebuchet MS</vt:lpstr>
      <vt:lpstr>Wingdings 3</vt:lpstr>
      <vt:lpstr>Facet</vt:lpstr>
      <vt:lpstr>Ontwikkelingspsychologie</vt:lpstr>
      <vt:lpstr>logboek</vt:lpstr>
      <vt:lpstr>Zintuiglijke beperkingen</vt:lpstr>
      <vt:lpstr>Oorzaken</vt:lpstr>
      <vt:lpstr>Gevolgen aangeboren beperking</vt:lpstr>
      <vt:lpstr>Begeleiding Instanties: Kentalis (auditief), Visio (visueel)</vt:lpstr>
      <vt:lpstr>filmpjes</vt:lpstr>
      <vt:lpstr>logboek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Ontwikkelingspsychologie</dc:title>
  <dc:creator>Laura Beeftink</dc:creator>
  <cp:lastModifiedBy>Laura Beeftink</cp:lastModifiedBy>
  <cp:revision>1</cp:revision>
  <dcterms:created xsi:type="dcterms:W3CDTF">2021-03-01T11:11:00Z</dcterms:created>
  <dcterms:modified xsi:type="dcterms:W3CDTF">2021-03-01T11:11:52Z</dcterms:modified>
</cp:coreProperties>
</file>